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6" r:id="rId6"/>
    <p:sldId id="267" r:id="rId7"/>
    <p:sldId id="268" r:id="rId8"/>
    <p:sldId id="27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60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5" r:id="rId33"/>
    <p:sldId id="294" r:id="rId34"/>
    <p:sldId id="296" r:id="rId35"/>
    <p:sldId id="311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10" r:id="rId46"/>
    <p:sldId id="306" r:id="rId47"/>
    <p:sldId id="307" r:id="rId48"/>
    <p:sldId id="308" r:id="rId49"/>
    <p:sldId id="309" r:id="rId50"/>
    <p:sldId id="261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2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08048-A928-4523-A2D4-F8EDF63A2DB1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EBBC-6DB0-4DBF-ACFF-C9FE159F64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0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08048-A928-4523-A2D4-F8EDF63A2DB1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EBBC-6DB0-4DBF-ACFF-C9FE159F64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80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08048-A928-4523-A2D4-F8EDF63A2DB1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EBBC-6DB0-4DBF-ACFF-C9FE159F64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59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08048-A928-4523-A2D4-F8EDF63A2DB1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EBBC-6DB0-4DBF-ACFF-C9FE159F64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79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08048-A928-4523-A2D4-F8EDF63A2DB1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EBBC-6DB0-4DBF-ACFF-C9FE159F64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26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08048-A928-4523-A2D4-F8EDF63A2DB1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EBBC-6DB0-4DBF-ACFF-C9FE159F64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99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08048-A928-4523-A2D4-F8EDF63A2DB1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EBBC-6DB0-4DBF-ACFF-C9FE159F64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07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08048-A928-4523-A2D4-F8EDF63A2DB1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EBBC-6DB0-4DBF-ACFF-C9FE159F64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79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08048-A928-4523-A2D4-F8EDF63A2DB1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EBBC-6DB0-4DBF-ACFF-C9FE159F64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38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08048-A928-4523-A2D4-F8EDF63A2DB1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EBBC-6DB0-4DBF-ACFF-C9FE159F64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18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08048-A928-4523-A2D4-F8EDF63A2DB1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EBBC-6DB0-4DBF-ACFF-C9FE159F64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03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08048-A928-4523-A2D4-F8EDF63A2DB1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DEBBC-6DB0-4DBF-ACFF-C9FE159F64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54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tiny.cc/sapa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8C691-E177-423E-B787-E5CBFF649FB3}"/>
              </a:ext>
            </a:extLst>
          </p:cNvPr>
          <p:cNvSpPr txBox="1"/>
          <p:nvPr/>
        </p:nvSpPr>
        <p:spPr>
          <a:xfrm>
            <a:off x="1" y="0"/>
            <a:ext cx="921067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chemeClr val="bg1"/>
                </a:solidFill>
              </a:rPr>
              <a:t>AQA </a:t>
            </a:r>
          </a:p>
          <a:p>
            <a:r>
              <a:rPr lang="en-GB" sz="9600" dirty="0">
                <a:solidFill>
                  <a:schemeClr val="bg1"/>
                </a:solidFill>
              </a:rPr>
              <a:t>GCSE Physics Equations Recall Quiz</a:t>
            </a:r>
          </a:p>
        </p:txBody>
      </p:sp>
    </p:spTree>
    <p:extLst>
      <p:ext uri="{BB962C8B-B14F-4D97-AF65-F5344CB8AC3E}">
        <p14:creationId xmlns:p14="http://schemas.microsoft.com/office/powerpoint/2010/main" val="406340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609600" y="0"/>
            <a:ext cx="796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charge flow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current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6888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0" y="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current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potential difference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resistance</a:t>
            </a:r>
          </a:p>
        </p:txBody>
      </p:sp>
    </p:spTree>
    <p:extLst>
      <p:ext uri="{BB962C8B-B14F-4D97-AF65-F5344CB8AC3E}">
        <p14:creationId xmlns:p14="http://schemas.microsoft.com/office/powerpoint/2010/main" val="249863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0" y="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current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potential difference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power</a:t>
            </a:r>
          </a:p>
        </p:txBody>
      </p:sp>
    </p:spTree>
    <p:extLst>
      <p:ext uri="{BB962C8B-B14F-4D97-AF65-F5344CB8AC3E}">
        <p14:creationId xmlns:p14="http://schemas.microsoft.com/office/powerpoint/2010/main" val="420149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609600" y="0"/>
            <a:ext cx="796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current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power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resistance</a:t>
            </a:r>
          </a:p>
        </p:txBody>
      </p:sp>
    </p:spTree>
    <p:extLst>
      <p:ext uri="{BB962C8B-B14F-4D97-AF65-F5344CB8AC3E}">
        <p14:creationId xmlns:p14="http://schemas.microsoft.com/office/powerpoint/2010/main" val="73879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0" y="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charge flow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energy transferred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potential difference</a:t>
            </a:r>
          </a:p>
        </p:txBody>
      </p:sp>
    </p:spTree>
    <p:extLst>
      <p:ext uri="{BB962C8B-B14F-4D97-AF65-F5344CB8AC3E}">
        <p14:creationId xmlns:p14="http://schemas.microsoft.com/office/powerpoint/2010/main" val="228247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12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1266825" y="0"/>
            <a:ext cx="66484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density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mass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volume</a:t>
            </a:r>
          </a:p>
        </p:txBody>
      </p:sp>
    </p:spTree>
    <p:extLst>
      <p:ext uri="{BB962C8B-B14F-4D97-AF65-F5344CB8AC3E}">
        <p14:creationId xmlns:p14="http://schemas.microsoft.com/office/powerpoint/2010/main" val="221833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46CE01-BD07-4CDF-9256-F9361974165B}"/>
              </a:ext>
            </a:extLst>
          </p:cNvPr>
          <p:cNvSpPr txBox="1"/>
          <p:nvPr/>
        </p:nvSpPr>
        <p:spPr>
          <a:xfrm>
            <a:off x="0" y="95250"/>
            <a:ext cx="9144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800" dirty="0">
                <a:solidFill>
                  <a:srgbClr val="FFFF00"/>
                </a:solidFill>
              </a:rPr>
              <a:t>Paper 1 </a:t>
            </a:r>
          </a:p>
          <a:p>
            <a:pPr algn="ctr"/>
            <a:r>
              <a:rPr lang="en-GB" sz="13800" dirty="0">
                <a:solidFill>
                  <a:srgbClr val="FFFF00"/>
                </a:solidFill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428348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609600" y="0"/>
            <a:ext cx="796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distance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force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work done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7415C6-ED57-428D-B741-CDAB73E69159}"/>
              </a:ext>
            </a:extLst>
          </p:cNvPr>
          <p:cNvSpPr txBox="1"/>
          <p:nvPr/>
        </p:nvSpPr>
        <p:spPr>
          <a:xfrm>
            <a:off x="19050" y="378007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work done  = force x distance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42109B-013F-4445-94A2-E551DF897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696" y="4541319"/>
            <a:ext cx="2444708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6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609600" y="0"/>
            <a:ext cx="796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kinetic energy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mass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speed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10B436-A5D5-4D81-BFCD-EB5AA480EFE4}"/>
              </a:ext>
            </a:extLst>
          </p:cNvPr>
          <p:cNvSpPr txBox="1"/>
          <p:nvPr/>
        </p:nvSpPr>
        <p:spPr>
          <a:xfrm>
            <a:off x="19050" y="378007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kinetic energy = ½ x mass x speed</a:t>
            </a:r>
            <a:r>
              <a:rPr lang="en-GB" sz="3600" baseline="30000" dirty="0">
                <a:solidFill>
                  <a:srgbClr val="FFFF00"/>
                </a:solidFill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CE5B2-4A4F-49EC-92C1-2BF6F3BFC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453" y="4529126"/>
            <a:ext cx="2469094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7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0" y="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gravitational field strength</a:t>
            </a:r>
          </a:p>
          <a:p>
            <a:pPr algn="ctr"/>
            <a:r>
              <a:rPr lang="en-GB" sz="5400" dirty="0">
                <a:solidFill>
                  <a:schemeClr val="bg1"/>
                </a:solidFill>
              </a:rPr>
              <a:t>gravitational potential energy</a:t>
            </a:r>
          </a:p>
          <a:p>
            <a:pPr algn="ctr"/>
            <a:r>
              <a:rPr lang="en-GB" sz="5400" dirty="0">
                <a:solidFill>
                  <a:schemeClr val="bg1"/>
                </a:solidFill>
              </a:rPr>
              <a:t>height</a:t>
            </a:r>
          </a:p>
          <a:p>
            <a:pPr algn="ctr"/>
            <a:r>
              <a:rPr lang="en-GB" sz="5400" dirty="0">
                <a:solidFill>
                  <a:schemeClr val="bg1"/>
                </a:solidFill>
              </a:rPr>
              <a:t>mass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AA651-2677-4333-8EE0-46844FCF6EAA}"/>
              </a:ext>
            </a:extLst>
          </p:cNvPr>
          <p:cNvSpPr txBox="1"/>
          <p:nvPr/>
        </p:nvSpPr>
        <p:spPr>
          <a:xfrm>
            <a:off x="19050" y="378007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GPE = gravity x mass x height</a:t>
            </a:r>
            <a:endParaRPr lang="en-GB" sz="3600" baseline="300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38263B-D7C9-49F5-88B3-8403C6759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261" y="4517039"/>
            <a:ext cx="2499577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1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528EB0-67D8-4ABA-86BF-DDEE657A5703}"/>
              </a:ext>
            </a:extLst>
          </p:cNvPr>
          <p:cNvSpPr txBox="1"/>
          <p:nvPr/>
        </p:nvSpPr>
        <p:spPr>
          <a:xfrm>
            <a:off x="58189" y="0"/>
            <a:ext cx="53084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chemeClr val="bg1"/>
                </a:solidFill>
              </a:rPr>
              <a:t>Paper 1 </a:t>
            </a:r>
            <a:r>
              <a:rPr lang="en-GB" sz="3200" dirty="0">
                <a:solidFill>
                  <a:schemeClr val="bg1"/>
                </a:solidFill>
              </a:rPr>
              <a:t>Topics 1 to 7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63B35D-7F92-4922-A504-996DA1E4E2DB}"/>
              </a:ext>
            </a:extLst>
          </p:cNvPr>
          <p:cNvSpPr txBox="1"/>
          <p:nvPr/>
        </p:nvSpPr>
        <p:spPr>
          <a:xfrm>
            <a:off x="1718532" y="1235133"/>
            <a:ext cx="4969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FFFF00"/>
                </a:solidFill>
              </a:rPr>
              <a:t>Equation Sheet Equations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A30E49-182E-47F8-81E8-D2A4CC7EA4EC}"/>
              </a:ext>
            </a:extLst>
          </p:cNvPr>
          <p:cNvSpPr txBox="1"/>
          <p:nvPr/>
        </p:nvSpPr>
        <p:spPr>
          <a:xfrm>
            <a:off x="58189" y="2013228"/>
            <a:ext cx="908581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4000" dirty="0">
                <a:solidFill>
                  <a:schemeClr val="bg1"/>
                </a:solidFill>
              </a:rPr>
              <a:t>energy = ½ x spring constant x extension</a:t>
            </a:r>
            <a:r>
              <a:rPr lang="en-GB" sz="4000" baseline="30000" dirty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1200"/>
              </a:spcBef>
            </a:pPr>
            <a:r>
              <a:rPr lang="en-GB" sz="4000" dirty="0">
                <a:solidFill>
                  <a:schemeClr val="bg1"/>
                </a:solidFill>
              </a:rPr>
              <a:t>energy = mass x SHC x temp. change</a:t>
            </a:r>
          </a:p>
          <a:p>
            <a:pPr>
              <a:spcBef>
                <a:spcPts val="1200"/>
              </a:spcBef>
            </a:pPr>
            <a:r>
              <a:rPr lang="en-GB" sz="4000" dirty="0">
                <a:solidFill>
                  <a:schemeClr val="bg1"/>
                </a:solidFill>
              </a:rPr>
              <a:t>energy = mass x latent heat</a:t>
            </a:r>
          </a:p>
          <a:p>
            <a:pPr>
              <a:spcBef>
                <a:spcPts val="1200"/>
              </a:spcBef>
            </a:pPr>
            <a:r>
              <a:rPr lang="en-GB" sz="4000" dirty="0">
                <a:solidFill>
                  <a:schemeClr val="bg1"/>
                </a:solidFill>
              </a:rPr>
              <a:t>pressure x volume = constant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604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609600" y="0"/>
            <a:ext cx="796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energy transferred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power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DEBAB5-2460-4DED-9ED6-53B87518F336}"/>
              </a:ext>
            </a:extLst>
          </p:cNvPr>
          <p:cNvSpPr txBox="1"/>
          <p:nvPr/>
        </p:nvSpPr>
        <p:spPr>
          <a:xfrm>
            <a:off x="19050" y="378007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power = energy transferred / time</a:t>
            </a:r>
            <a:endParaRPr lang="en-GB" sz="3600" baseline="300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78FD42-DBFA-488A-B313-F8B5C82BA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082" y="4565705"/>
            <a:ext cx="2395936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6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969432" y="0"/>
            <a:ext cx="76602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power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time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work done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367FB9-7298-43ED-9B5C-658DD5706F10}"/>
              </a:ext>
            </a:extLst>
          </p:cNvPr>
          <p:cNvSpPr txBox="1"/>
          <p:nvPr/>
        </p:nvSpPr>
        <p:spPr>
          <a:xfrm>
            <a:off x="19050" y="378007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power = work done / time</a:t>
            </a:r>
            <a:endParaRPr lang="en-GB" sz="3600" baseline="300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4A7CF5-830D-45FE-9259-DA4E8D044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557" y="4565705"/>
            <a:ext cx="2395936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5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609600" y="0"/>
            <a:ext cx="796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efficiency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total input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useful output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E9A6A1-B738-4B14-A286-6FD0B4D76E8D}"/>
              </a:ext>
            </a:extLst>
          </p:cNvPr>
          <p:cNvSpPr txBox="1"/>
          <p:nvPr/>
        </p:nvSpPr>
        <p:spPr>
          <a:xfrm>
            <a:off x="19050" y="378007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efficiency = useful output / total input</a:t>
            </a:r>
            <a:endParaRPr lang="en-GB" sz="3600" baseline="300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F2525E-5AC9-4192-AB2D-B8AD6F434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047" y="4603531"/>
            <a:ext cx="2274005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8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609600" y="0"/>
            <a:ext cx="796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charge flow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current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FCF064-DE92-464C-BF4D-A6E45A279363}"/>
              </a:ext>
            </a:extLst>
          </p:cNvPr>
          <p:cNvSpPr txBox="1"/>
          <p:nvPr/>
        </p:nvSpPr>
        <p:spPr>
          <a:xfrm>
            <a:off x="19050" y="378007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charge flow = current x time</a:t>
            </a:r>
            <a:endParaRPr lang="en-GB" sz="3600" baseline="300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3F41BC-5B48-4BDF-8E42-BF9AE4CF2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489" y="4426406"/>
            <a:ext cx="2597121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0" y="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current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potential difference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resistance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8A8AED-B8AB-49AA-9331-5D6C231E62D2}"/>
              </a:ext>
            </a:extLst>
          </p:cNvPr>
          <p:cNvSpPr txBox="1"/>
          <p:nvPr/>
        </p:nvSpPr>
        <p:spPr>
          <a:xfrm>
            <a:off x="19050" y="378007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potential difference = current x resistance</a:t>
            </a:r>
            <a:endParaRPr lang="en-GB" sz="3600" baseline="30000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06C16-9328-4FAF-84FD-94F72A655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827" y="4426406"/>
            <a:ext cx="2554445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2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0" y="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current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potential difference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power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F7703A-8C99-4245-906C-413C77475D6E}"/>
              </a:ext>
            </a:extLst>
          </p:cNvPr>
          <p:cNvSpPr txBox="1"/>
          <p:nvPr/>
        </p:nvSpPr>
        <p:spPr>
          <a:xfrm>
            <a:off x="19050" y="378007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power = potential difference x current</a:t>
            </a:r>
            <a:endParaRPr lang="en-GB" sz="3600" baseline="300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A2669F-CA9E-45A7-AC06-DA729730F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177" y="4583995"/>
            <a:ext cx="2377646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8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609600" y="0"/>
            <a:ext cx="796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current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power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resistance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56A7D4-B15B-4895-8668-56F1A143611A}"/>
              </a:ext>
            </a:extLst>
          </p:cNvPr>
          <p:cNvSpPr txBox="1"/>
          <p:nvPr/>
        </p:nvSpPr>
        <p:spPr>
          <a:xfrm>
            <a:off x="19050" y="378007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power = current</a:t>
            </a:r>
            <a:r>
              <a:rPr lang="en-GB" sz="3600" baseline="30000" dirty="0">
                <a:solidFill>
                  <a:srgbClr val="FFFF00"/>
                </a:solidFill>
              </a:rPr>
              <a:t>2</a:t>
            </a:r>
            <a:r>
              <a:rPr lang="en-GB" sz="3600" dirty="0">
                <a:solidFill>
                  <a:srgbClr val="FFFF00"/>
                </a:solidFill>
              </a:rPr>
              <a:t> x resistance</a:t>
            </a:r>
            <a:endParaRPr lang="en-GB" sz="3600" baseline="300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AF3FFA-7C93-4025-BB35-0044706E9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310" y="4426406"/>
            <a:ext cx="2493480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1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0" y="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charge flow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energy transferred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potential difference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ED64EE-4FDA-47F8-945D-4849F4A1FE3F}"/>
              </a:ext>
            </a:extLst>
          </p:cNvPr>
          <p:cNvSpPr txBox="1"/>
          <p:nvPr/>
        </p:nvSpPr>
        <p:spPr>
          <a:xfrm>
            <a:off x="19050" y="378007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energy transferred = charge x </a:t>
            </a:r>
            <a:r>
              <a:rPr lang="en-GB" sz="3600" dirty="0" err="1">
                <a:solidFill>
                  <a:srgbClr val="FFFF00"/>
                </a:solidFill>
              </a:rPr>
              <a:t>p.d.</a:t>
            </a:r>
            <a:endParaRPr lang="en-GB" sz="3600" baseline="300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E631EA-81CD-4F60-A336-4C4186213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068" y="4426406"/>
            <a:ext cx="2523963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12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1266825" y="0"/>
            <a:ext cx="66484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density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mass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volume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67A0BF-5B6B-466E-8793-A891C450192D}"/>
              </a:ext>
            </a:extLst>
          </p:cNvPr>
          <p:cNvSpPr txBox="1"/>
          <p:nvPr/>
        </p:nvSpPr>
        <p:spPr>
          <a:xfrm>
            <a:off x="19050" y="378007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density = mass / volume</a:t>
            </a:r>
            <a:endParaRPr lang="en-GB" sz="3600" baseline="300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4A588-B79E-4259-B4CC-C64A09EA0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648" y="4426406"/>
            <a:ext cx="2450804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7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528EB0-67D8-4ABA-86BF-DDEE657A5703}"/>
              </a:ext>
            </a:extLst>
          </p:cNvPr>
          <p:cNvSpPr txBox="1"/>
          <p:nvPr/>
        </p:nvSpPr>
        <p:spPr>
          <a:xfrm>
            <a:off x="58189" y="0"/>
            <a:ext cx="323780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Paper 2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Topics 8 to 16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63B35D-7F92-4922-A504-996DA1E4E2DB}"/>
              </a:ext>
            </a:extLst>
          </p:cNvPr>
          <p:cNvSpPr txBox="1"/>
          <p:nvPr/>
        </p:nvSpPr>
        <p:spPr>
          <a:xfrm rot="5400000">
            <a:off x="5528861" y="2687508"/>
            <a:ext cx="4969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Sheet Equations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D514459-51EA-439A-9972-5EA014849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024394"/>
              </p:ext>
            </p:extLst>
          </p:nvPr>
        </p:nvGraphicFramePr>
        <p:xfrm>
          <a:off x="4267891" y="133350"/>
          <a:ext cx="3237809" cy="65341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7809">
                  <a:extLst>
                    <a:ext uri="{9D8B030D-6E8A-4147-A177-3AD203B41FA5}">
                      <a16:colId xmlns:a16="http://schemas.microsoft.com/office/drawing/2014/main" val="3921701039"/>
                    </a:ext>
                  </a:extLst>
                </a:gridCol>
              </a:tblGrid>
              <a:tr h="816769">
                <a:tc>
                  <a:txBody>
                    <a:bodyPr/>
                    <a:lstStyle/>
                    <a:p>
                      <a:pPr marL="270510" indent="-270510" algn="l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GB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GB" sz="3600" b="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u</a:t>
                      </a:r>
                      <a:r>
                        <a:rPr lang="en-GB" sz="3600" b="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2 a s</a:t>
                      </a:r>
                      <a:endParaRPr lang="en-GB" sz="3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184265"/>
                  </a:ext>
                </a:extLst>
              </a:tr>
              <a:tr h="816769">
                <a:tc>
                  <a:txBody>
                    <a:bodyPr/>
                    <a:lstStyle/>
                    <a:p>
                      <a:pPr marL="270510" indent="-270510" algn="l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GB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 = m </a:t>
                      </a:r>
                      <a:r>
                        <a:rPr lang="en-GB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GB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/ </a:t>
                      </a:r>
                      <a:r>
                        <a:rPr lang="en-GB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en-GB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GB" sz="3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267905"/>
                  </a:ext>
                </a:extLst>
              </a:tr>
              <a:tr h="816769">
                <a:tc>
                  <a:txBody>
                    <a:bodyPr/>
                    <a:lstStyle/>
                    <a:p>
                      <a:pPr marL="270510" indent="-270510" algn="l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GB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 = h </a:t>
                      </a:r>
                      <a:r>
                        <a:rPr lang="en-GB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</a:t>
                      </a:r>
                      <a:r>
                        <a:rPr lang="en-GB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</a:t>
                      </a:r>
                      <a:endParaRPr lang="en-GB" sz="3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419310"/>
                  </a:ext>
                </a:extLst>
              </a:tr>
              <a:tr h="816769">
                <a:tc>
                  <a:txBody>
                    <a:bodyPr/>
                    <a:lstStyle/>
                    <a:p>
                      <a:pPr marL="270510" indent="-270510" algn="l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GB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= 1 / f</a:t>
                      </a:r>
                      <a:endParaRPr lang="en-GB" sz="3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937705"/>
                  </a:ext>
                </a:extLst>
              </a:tr>
              <a:tr h="816769">
                <a:tc>
                  <a:txBody>
                    <a:bodyPr/>
                    <a:lstStyle/>
                    <a:p>
                      <a:pPr marL="270510" indent="-270510" algn="l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GB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 = </a:t>
                      </a:r>
                      <a:r>
                        <a:rPr lang="en-GB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o</a:t>
                      </a:r>
                      <a:endParaRPr lang="en-GB" sz="3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626996"/>
                  </a:ext>
                </a:extLst>
              </a:tr>
              <a:tr h="816769">
                <a:tc>
                  <a:txBody>
                    <a:bodyPr/>
                    <a:lstStyle/>
                    <a:p>
                      <a:pPr marL="270510" indent="-270510" algn="l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GB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 = B I l</a:t>
                      </a:r>
                      <a:endParaRPr lang="en-GB" sz="3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721039"/>
                  </a:ext>
                </a:extLst>
              </a:tr>
              <a:tr h="816769">
                <a:tc>
                  <a:txBody>
                    <a:bodyPr/>
                    <a:lstStyle/>
                    <a:p>
                      <a:pPr marL="270510" indent="-270510" algn="l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GB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GB" sz="3600" b="0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GB" sz="3600" b="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GB" sz="3600" b="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n</a:t>
                      </a:r>
                      <a:r>
                        <a:rPr lang="en-GB" sz="3600" b="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GB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</a:t>
                      </a:r>
                      <a:r>
                        <a:rPr lang="en-GB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GB" sz="3600" b="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3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062259"/>
                  </a:ext>
                </a:extLst>
              </a:tr>
              <a:tr h="816769">
                <a:tc>
                  <a:txBody>
                    <a:bodyPr/>
                    <a:lstStyle/>
                    <a:p>
                      <a:pPr marL="270510" indent="-270510" algn="l"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GB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GB" sz="3600" b="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3600" b="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GB" sz="36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GB" sz="3600" b="0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GB" sz="3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GB" sz="3600" b="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GB" sz="3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346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962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355FFD-0AAD-4F0B-9166-883F2FCD82FE}"/>
              </a:ext>
            </a:extLst>
          </p:cNvPr>
          <p:cNvSpPr txBox="1"/>
          <p:nvPr/>
        </p:nvSpPr>
        <p:spPr>
          <a:xfrm>
            <a:off x="-2" y="0"/>
            <a:ext cx="914400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chemeClr val="bg1"/>
                </a:solidFill>
              </a:rPr>
              <a:t>Write down the equation that links……</a:t>
            </a:r>
          </a:p>
        </p:txBody>
      </p:sp>
    </p:spTree>
    <p:extLst>
      <p:ext uri="{BB962C8B-B14F-4D97-AF65-F5344CB8AC3E}">
        <p14:creationId xmlns:p14="http://schemas.microsoft.com/office/powerpoint/2010/main" val="216270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355FFD-0AAD-4F0B-9166-883F2FCD82FE}"/>
              </a:ext>
            </a:extLst>
          </p:cNvPr>
          <p:cNvSpPr txBox="1"/>
          <p:nvPr/>
        </p:nvSpPr>
        <p:spPr>
          <a:xfrm>
            <a:off x="-2" y="0"/>
            <a:ext cx="914400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chemeClr val="bg1"/>
                </a:solidFill>
              </a:rPr>
              <a:t>Write down the equation that links……</a:t>
            </a:r>
          </a:p>
        </p:txBody>
      </p:sp>
    </p:spTree>
    <p:extLst>
      <p:ext uri="{BB962C8B-B14F-4D97-AF65-F5344CB8AC3E}">
        <p14:creationId xmlns:p14="http://schemas.microsoft.com/office/powerpoint/2010/main" val="210113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609600" y="0"/>
            <a:ext cx="796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distance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force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moment</a:t>
            </a:r>
          </a:p>
        </p:txBody>
      </p:sp>
    </p:spTree>
    <p:extLst>
      <p:ext uri="{BB962C8B-B14F-4D97-AF65-F5344CB8AC3E}">
        <p14:creationId xmlns:p14="http://schemas.microsoft.com/office/powerpoint/2010/main" val="17116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609600" y="0"/>
            <a:ext cx="796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distance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speed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81336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609600" y="0"/>
            <a:ext cx="796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acceleration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change in velocity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15261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0" y="0"/>
            <a:ext cx="91440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gravitational field strength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mass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weight</a:t>
            </a:r>
          </a:p>
        </p:txBody>
      </p:sp>
    </p:spTree>
    <p:extLst>
      <p:ext uri="{BB962C8B-B14F-4D97-AF65-F5344CB8AC3E}">
        <p14:creationId xmlns:p14="http://schemas.microsoft.com/office/powerpoint/2010/main" val="37955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5</a:t>
            </a:r>
            <a:endParaRPr lang="en-GB" sz="60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0" y="0"/>
            <a:ext cx="91440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</a:rPr>
              <a:t>  extension (or compression)</a:t>
            </a:r>
            <a:endParaRPr lang="en-GB" sz="5400" dirty="0">
              <a:solidFill>
                <a:schemeClr val="bg1"/>
              </a:solidFill>
            </a:endParaRPr>
          </a:p>
          <a:p>
            <a:pPr algn="ctr"/>
            <a:r>
              <a:rPr lang="en-GB" sz="8000" dirty="0" smtClean="0">
                <a:solidFill>
                  <a:schemeClr val="bg1"/>
                </a:solidFill>
              </a:rPr>
              <a:t>force</a:t>
            </a:r>
            <a:endParaRPr lang="en-GB" sz="8000" dirty="0">
              <a:solidFill>
                <a:schemeClr val="bg1"/>
              </a:solidFill>
            </a:endParaRPr>
          </a:p>
          <a:p>
            <a:pPr algn="ctr"/>
            <a:r>
              <a:rPr lang="en-GB" sz="8000" dirty="0" smtClean="0">
                <a:solidFill>
                  <a:schemeClr val="bg1"/>
                </a:solidFill>
              </a:rPr>
              <a:t>spring constant</a:t>
            </a:r>
            <a:endParaRPr lang="en-GB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3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609600" y="0"/>
            <a:ext cx="796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acceleration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force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mass</a:t>
            </a:r>
          </a:p>
        </p:txBody>
      </p:sp>
    </p:spTree>
    <p:extLst>
      <p:ext uri="{BB962C8B-B14F-4D97-AF65-F5344CB8AC3E}">
        <p14:creationId xmlns:p14="http://schemas.microsoft.com/office/powerpoint/2010/main" val="1956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609600" y="0"/>
            <a:ext cx="796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mass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momentum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velocity</a:t>
            </a:r>
          </a:p>
        </p:txBody>
      </p:sp>
    </p:spTree>
    <p:extLst>
      <p:ext uri="{BB962C8B-B14F-4D97-AF65-F5344CB8AC3E}">
        <p14:creationId xmlns:p14="http://schemas.microsoft.com/office/powerpoint/2010/main" val="3963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609600" y="0"/>
            <a:ext cx="796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area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force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pressure</a:t>
            </a:r>
          </a:p>
        </p:txBody>
      </p:sp>
    </p:spTree>
    <p:extLst>
      <p:ext uri="{BB962C8B-B14F-4D97-AF65-F5344CB8AC3E}">
        <p14:creationId xmlns:p14="http://schemas.microsoft.com/office/powerpoint/2010/main" val="123273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666750" y="0"/>
            <a:ext cx="796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frequency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wavelength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wave speed</a:t>
            </a:r>
          </a:p>
        </p:txBody>
      </p:sp>
    </p:spTree>
    <p:extLst>
      <p:ext uri="{BB962C8B-B14F-4D97-AF65-F5344CB8AC3E}">
        <p14:creationId xmlns:p14="http://schemas.microsoft.com/office/powerpoint/2010/main" val="116702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609600" y="0"/>
            <a:ext cx="796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distance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force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work done</a:t>
            </a:r>
          </a:p>
        </p:txBody>
      </p:sp>
    </p:spTree>
    <p:extLst>
      <p:ext uri="{BB962C8B-B14F-4D97-AF65-F5344CB8AC3E}">
        <p14:creationId xmlns:p14="http://schemas.microsoft.com/office/powerpoint/2010/main" val="160698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46CE01-BD07-4CDF-9256-F9361974165B}"/>
              </a:ext>
            </a:extLst>
          </p:cNvPr>
          <p:cNvSpPr txBox="1"/>
          <p:nvPr/>
        </p:nvSpPr>
        <p:spPr>
          <a:xfrm>
            <a:off x="0" y="95250"/>
            <a:ext cx="9144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800" dirty="0">
                <a:solidFill>
                  <a:srgbClr val="FFFF00"/>
                </a:solidFill>
              </a:rPr>
              <a:t>Paper 2 </a:t>
            </a:r>
          </a:p>
          <a:p>
            <a:pPr algn="ctr"/>
            <a:r>
              <a:rPr lang="en-GB" sz="13800" dirty="0">
                <a:solidFill>
                  <a:srgbClr val="FFFF00"/>
                </a:solidFill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221298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609600" y="0"/>
            <a:ext cx="796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distance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force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moment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1914A1-EF8E-42B5-A1DA-816AF37DD927}"/>
              </a:ext>
            </a:extLst>
          </p:cNvPr>
          <p:cNvSpPr txBox="1"/>
          <p:nvPr/>
        </p:nvSpPr>
        <p:spPr>
          <a:xfrm>
            <a:off x="19050" y="378007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moment = force x distance</a:t>
            </a:r>
            <a:endParaRPr lang="en-GB" sz="3600" baseline="300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051924-C9A8-4873-91C8-31508284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598" y="4535223"/>
            <a:ext cx="2450804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7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609600" y="0"/>
            <a:ext cx="796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distance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speed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CD0A77-EC00-4FE5-BBDF-329A85C3CAC7}"/>
              </a:ext>
            </a:extLst>
          </p:cNvPr>
          <p:cNvSpPr txBox="1"/>
          <p:nvPr/>
        </p:nvSpPr>
        <p:spPr>
          <a:xfrm>
            <a:off x="19050" y="378007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distance = speed x time</a:t>
            </a:r>
            <a:endParaRPr lang="en-GB" sz="3600" baseline="300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AEBD0-C73E-4F50-95B4-8764822A4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648" y="4535223"/>
            <a:ext cx="2450804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8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609600" y="0"/>
            <a:ext cx="796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acceleration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change in velocity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C965A7-FF62-4CF5-B00F-DBD90315E1FF}"/>
              </a:ext>
            </a:extLst>
          </p:cNvPr>
          <p:cNvSpPr txBox="1"/>
          <p:nvPr/>
        </p:nvSpPr>
        <p:spPr>
          <a:xfrm>
            <a:off x="19050" y="378007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acceleration = change in velocity / time</a:t>
            </a:r>
            <a:endParaRPr lang="en-GB" sz="3600" baseline="300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2B6DC6-8B7D-4F57-B7DE-B10023514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598" y="4535223"/>
            <a:ext cx="2450804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3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0" y="0"/>
            <a:ext cx="91440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gravitational field strength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mass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weight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85FFED-8331-4C29-9215-36FE0E05B5D2}"/>
              </a:ext>
            </a:extLst>
          </p:cNvPr>
          <p:cNvSpPr txBox="1"/>
          <p:nvPr/>
        </p:nvSpPr>
        <p:spPr>
          <a:xfrm>
            <a:off x="19050" y="378007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weight = mass x gravity</a:t>
            </a:r>
            <a:endParaRPr lang="en-GB" sz="3600" baseline="300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15B7F6-C8C4-45C6-815E-FEE177F6D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648" y="4535223"/>
            <a:ext cx="2450804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8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rgbClr val="FFFF00"/>
                </a:solidFill>
              </a:rPr>
              <a:t>5</a:t>
            </a:r>
            <a:endParaRPr lang="en-GB" sz="60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0" y="0"/>
            <a:ext cx="91440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</a:rPr>
              <a:t>  extension (or compression)</a:t>
            </a:r>
            <a:endParaRPr lang="en-GB" sz="5400" dirty="0">
              <a:solidFill>
                <a:schemeClr val="bg1"/>
              </a:solidFill>
            </a:endParaRPr>
          </a:p>
          <a:p>
            <a:pPr algn="ctr"/>
            <a:r>
              <a:rPr lang="en-GB" sz="8000" dirty="0" smtClean="0">
                <a:solidFill>
                  <a:schemeClr val="bg1"/>
                </a:solidFill>
              </a:rPr>
              <a:t>force</a:t>
            </a:r>
            <a:endParaRPr lang="en-GB" sz="8000" dirty="0">
              <a:solidFill>
                <a:schemeClr val="bg1"/>
              </a:solidFill>
            </a:endParaRPr>
          </a:p>
          <a:p>
            <a:pPr algn="ctr"/>
            <a:r>
              <a:rPr lang="en-GB" sz="8000" dirty="0" smtClean="0">
                <a:solidFill>
                  <a:schemeClr val="bg1"/>
                </a:solidFill>
              </a:rPr>
              <a:t>spring constant</a:t>
            </a:r>
            <a:endParaRPr lang="en-GB" sz="8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85FFED-8331-4C29-9215-36FE0E05B5D2}"/>
              </a:ext>
            </a:extLst>
          </p:cNvPr>
          <p:cNvSpPr txBox="1"/>
          <p:nvPr/>
        </p:nvSpPr>
        <p:spPr>
          <a:xfrm>
            <a:off x="19050" y="378007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00"/>
                </a:solidFill>
              </a:rPr>
              <a:t>force </a:t>
            </a:r>
            <a:r>
              <a:rPr lang="en-GB" sz="3600" dirty="0">
                <a:solidFill>
                  <a:srgbClr val="FFFF00"/>
                </a:solidFill>
              </a:rPr>
              <a:t>= </a:t>
            </a:r>
            <a:r>
              <a:rPr lang="en-GB" sz="3600" dirty="0" smtClean="0">
                <a:solidFill>
                  <a:srgbClr val="FFFF00"/>
                </a:solidFill>
              </a:rPr>
              <a:t>spring constant </a:t>
            </a:r>
            <a:r>
              <a:rPr lang="en-GB" sz="3600" dirty="0">
                <a:solidFill>
                  <a:srgbClr val="FFFF00"/>
                </a:solidFill>
              </a:rPr>
              <a:t>x </a:t>
            </a:r>
            <a:r>
              <a:rPr lang="en-GB" sz="3600" dirty="0" smtClean="0">
                <a:solidFill>
                  <a:srgbClr val="FFFF00"/>
                </a:solidFill>
              </a:rPr>
              <a:t>extension</a:t>
            </a:r>
            <a:endParaRPr lang="en-GB" sz="3600" baseline="300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648" y="4426406"/>
            <a:ext cx="2450804" cy="23227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86952" y="5779008"/>
            <a:ext cx="44114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8829" y="5779008"/>
            <a:ext cx="41229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62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609600" y="0"/>
            <a:ext cx="796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acceleration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force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mass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8C3DAB-DD6A-4E70-B038-D123CE05F3B0}"/>
              </a:ext>
            </a:extLst>
          </p:cNvPr>
          <p:cNvSpPr txBox="1"/>
          <p:nvPr/>
        </p:nvSpPr>
        <p:spPr>
          <a:xfrm>
            <a:off x="19050" y="378007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force = mass x acceleration</a:t>
            </a:r>
            <a:endParaRPr lang="en-GB" sz="3600" baseline="300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A47A5E-B8CC-4495-9201-900276E28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648" y="4535223"/>
            <a:ext cx="2450804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609600" y="0"/>
            <a:ext cx="796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mass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momentum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velocity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E1A4A7-A793-46C5-84E4-4F75131988D0}"/>
              </a:ext>
            </a:extLst>
          </p:cNvPr>
          <p:cNvSpPr txBox="1"/>
          <p:nvPr/>
        </p:nvSpPr>
        <p:spPr>
          <a:xfrm>
            <a:off x="19050" y="378007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momentum = mass x velocity</a:t>
            </a:r>
            <a:endParaRPr lang="en-GB" sz="3600" baseline="300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7EC2D6-BD01-4466-9DE3-82AEDBA32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648" y="4426406"/>
            <a:ext cx="2450804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8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609600" y="0"/>
            <a:ext cx="796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area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force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002C5C-1D96-4BEF-870C-16B4C36B1C5C}"/>
              </a:ext>
            </a:extLst>
          </p:cNvPr>
          <p:cNvSpPr txBox="1"/>
          <p:nvPr/>
        </p:nvSpPr>
        <p:spPr>
          <a:xfrm>
            <a:off x="19050" y="378007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pressure = force / area</a:t>
            </a:r>
            <a:endParaRPr lang="en-GB" sz="3600" baseline="300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F1C083-EBBE-4003-9BCB-76AFAFCB8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648" y="4535223"/>
            <a:ext cx="2450804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666750" y="0"/>
            <a:ext cx="796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frequency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wavelength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wave speed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33FB53-BA87-4D17-80A5-C1CF538B21F2}"/>
              </a:ext>
            </a:extLst>
          </p:cNvPr>
          <p:cNvSpPr txBox="1"/>
          <p:nvPr/>
        </p:nvSpPr>
        <p:spPr>
          <a:xfrm>
            <a:off x="19050" y="378007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00"/>
                </a:solidFill>
              </a:rPr>
              <a:t>wave speed = frequency x wavelength</a:t>
            </a:r>
            <a:endParaRPr lang="en-GB" sz="3600" baseline="300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C11697-C63C-41D2-ADDD-E4272BE1F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598" y="4535223"/>
            <a:ext cx="2450804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3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609600" y="0"/>
            <a:ext cx="796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kinetic energy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mass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speed</a:t>
            </a:r>
          </a:p>
        </p:txBody>
      </p:sp>
    </p:spTree>
    <p:extLst>
      <p:ext uri="{BB962C8B-B14F-4D97-AF65-F5344CB8AC3E}">
        <p14:creationId xmlns:p14="http://schemas.microsoft.com/office/powerpoint/2010/main" val="16649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5F5FD5-42F6-472D-9A28-617507881678}"/>
              </a:ext>
            </a:extLst>
          </p:cNvPr>
          <p:cNvSpPr txBox="1"/>
          <p:nvPr/>
        </p:nvSpPr>
        <p:spPr>
          <a:xfrm>
            <a:off x="2552700" y="120134"/>
            <a:ext cx="38752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solidFill>
                  <a:schemeClr val="bg1"/>
                </a:solidFill>
                <a:hlinkClick r:id="rId2"/>
              </a:rPr>
              <a:t>tiny.cc/sapa</a:t>
            </a:r>
            <a:endParaRPr lang="en-GB" sz="6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9CF293-ED4B-4EBB-8B0A-F4062C85D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839" y="1135797"/>
            <a:ext cx="531495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2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0" y="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gravitational field strength</a:t>
            </a:r>
          </a:p>
          <a:p>
            <a:pPr algn="ctr"/>
            <a:r>
              <a:rPr lang="en-GB" sz="5400" dirty="0">
                <a:solidFill>
                  <a:schemeClr val="bg1"/>
                </a:solidFill>
              </a:rPr>
              <a:t>gravitational potential energy</a:t>
            </a:r>
          </a:p>
          <a:p>
            <a:pPr algn="ctr"/>
            <a:r>
              <a:rPr lang="en-GB" sz="5400" dirty="0">
                <a:solidFill>
                  <a:schemeClr val="bg1"/>
                </a:solidFill>
              </a:rPr>
              <a:t>height</a:t>
            </a:r>
          </a:p>
          <a:p>
            <a:pPr algn="ctr"/>
            <a:r>
              <a:rPr lang="en-GB" sz="5400" dirty="0">
                <a:solidFill>
                  <a:schemeClr val="bg1"/>
                </a:solidFill>
              </a:rPr>
              <a:t>mass</a:t>
            </a:r>
          </a:p>
        </p:txBody>
      </p:sp>
    </p:spTree>
    <p:extLst>
      <p:ext uri="{BB962C8B-B14F-4D97-AF65-F5344CB8AC3E}">
        <p14:creationId xmlns:p14="http://schemas.microsoft.com/office/powerpoint/2010/main" val="398946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609600" y="0"/>
            <a:ext cx="796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energy transferred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power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55738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969432" y="0"/>
            <a:ext cx="76602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power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time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work done</a:t>
            </a:r>
          </a:p>
        </p:txBody>
      </p:sp>
    </p:spTree>
    <p:extLst>
      <p:ext uri="{BB962C8B-B14F-4D97-AF65-F5344CB8AC3E}">
        <p14:creationId xmlns:p14="http://schemas.microsoft.com/office/powerpoint/2010/main" val="124849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C3740A-2426-4CA8-9CE6-68888C32F4D3}"/>
              </a:ext>
            </a:extLst>
          </p:cNvPr>
          <p:cNvSpPr txBox="1"/>
          <p:nvPr/>
        </p:nvSpPr>
        <p:spPr>
          <a:xfrm>
            <a:off x="0" y="0"/>
            <a:ext cx="969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BEB57-5FE1-4293-A02D-4987305E3CD1}"/>
              </a:ext>
            </a:extLst>
          </p:cNvPr>
          <p:cNvSpPr txBox="1"/>
          <p:nvPr/>
        </p:nvSpPr>
        <p:spPr>
          <a:xfrm>
            <a:off x="609600" y="0"/>
            <a:ext cx="7962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</a:rPr>
              <a:t>efficiency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total input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</a:rPr>
              <a:t>useful output</a:t>
            </a:r>
          </a:p>
        </p:txBody>
      </p:sp>
    </p:spTree>
    <p:extLst>
      <p:ext uri="{BB962C8B-B14F-4D97-AF65-F5344CB8AC3E}">
        <p14:creationId xmlns:p14="http://schemas.microsoft.com/office/powerpoint/2010/main" val="76335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</TotalTime>
  <Words>470</Words>
  <Application>Microsoft Office PowerPoint</Application>
  <PresentationFormat>On-screen Show (4:3)</PresentationFormat>
  <Paragraphs>219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Althorpe</dc:creator>
  <cp:lastModifiedBy>Steve Althorpe</cp:lastModifiedBy>
  <cp:revision>15</cp:revision>
  <dcterms:created xsi:type="dcterms:W3CDTF">2019-03-04T10:29:38Z</dcterms:created>
  <dcterms:modified xsi:type="dcterms:W3CDTF">2019-04-04T11:57:43Z</dcterms:modified>
</cp:coreProperties>
</file>